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7"/>
  </p:notesMasterIdLst>
  <p:sldIdLst>
    <p:sldId id="256" r:id="rId3"/>
    <p:sldId id="296" r:id="rId4"/>
    <p:sldId id="293" r:id="rId5"/>
    <p:sldId id="283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548" autoAdjust="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zh-TW" sz="4400" b="0" strike="noStrike" spc="-1">
                <a:latin typeface="Arial"/>
              </a:rPr>
              <a:t>請按這裡移動投影片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zh-TW" sz="2000" b="0" strike="noStrike" spc="-1">
                <a:latin typeface="Arial"/>
              </a:rPr>
              <a:t>請按這裡編輯備註格式</a:t>
            </a:r>
            <a:endParaRPr lang="en-US" sz="2000" b="0" strike="noStrike" spc="-1">
              <a:latin typeface="Arial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&lt;頁首&gt;</a:t>
            </a:r>
          </a:p>
        </p:txBody>
      </p:sp>
      <p:sp>
        <p:nvSpPr>
          <p:cNvPr id="84" name="PlaceHolder 4"/>
          <p:cNvSpPr>
            <a:spLocks noGrp="1"/>
          </p:cNvSpPr>
          <p:nvPr>
            <p:ph type="dt" idx="5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r>
              <a:rPr lang="en-US" sz="1400" b="0" strike="noStrike" spc="-1">
                <a:latin typeface="Times New Roman"/>
              </a:rPr>
              <a:t>&lt;日期/時間&gt;</a:t>
            </a:r>
          </a:p>
        </p:txBody>
      </p:sp>
      <p:sp>
        <p:nvSpPr>
          <p:cNvPr id="85" name="PlaceHolder 5"/>
          <p:cNvSpPr>
            <a:spLocks noGrp="1"/>
          </p:cNvSpPr>
          <p:nvPr>
            <p:ph type="ftr" idx="6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defRPr lang="en-US" sz="1400" b="0" strike="noStrike" spc="-1">
                <a:latin typeface="Times New Roman"/>
              </a:defRPr>
            </a:lvl1pPr>
          </a:lstStyle>
          <a:p>
            <a:r>
              <a:rPr lang="en-US" sz="1400" b="0" strike="noStrike" spc="-1">
                <a:latin typeface="Times New Roman"/>
              </a:rPr>
              <a:t>&lt;頁尾&gt;</a:t>
            </a:r>
          </a:p>
        </p:txBody>
      </p:sp>
      <p:sp>
        <p:nvSpPr>
          <p:cNvPr id="86" name="PlaceHolder 6"/>
          <p:cNvSpPr>
            <a:spLocks noGrp="1"/>
          </p:cNvSpPr>
          <p:nvPr>
            <p:ph type="sldNum" idx="7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fld id="{78C98B5C-CE2B-44C0-8F0F-47463F182CA1}" type="slidenum">
              <a:rPr lang="en-US" sz="1400" b="0" strike="noStrike" spc="-1"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35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240" cy="359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000" b="0" strike="noStrike" spc="-1" dirty="0">
              <a:latin typeface="Arial"/>
            </a:endParaRPr>
          </a:p>
        </p:txBody>
      </p:sp>
      <p:sp>
        <p:nvSpPr>
          <p:cNvPr id="352" name="PlaceHolder 3"/>
          <p:cNvSpPr>
            <a:spLocks noGrp="1"/>
          </p:cNvSpPr>
          <p:nvPr>
            <p:ph type="sldNum" idx="14"/>
          </p:nvPr>
        </p:nvSpPr>
        <p:spPr>
          <a:xfrm>
            <a:off x="3884760" y="8685360"/>
            <a:ext cx="2969640" cy="45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B4441D0B-0982-4976-8E09-7C0BE40D6475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35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240" cy="359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355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69640" cy="45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FFABC968-5663-4AD4-BF61-8E7AD5DE012A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</a:t>
            </a:fld>
            <a:endParaRPr lang="en-US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78515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35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240" cy="359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355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69640" cy="45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FFABC968-5663-4AD4-BF61-8E7AD5DE012A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3</a:t>
            </a:fld>
            <a:endParaRPr lang="en-US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140599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buNone/>
            </a:pPr>
            <a:fld id="{78C98B5C-CE2B-44C0-8F0F-47463F182CA1}" type="slidenum">
              <a:rPr lang="en-US" sz="1400" b="0" strike="noStrike" spc="-1" smtClean="0">
                <a:latin typeface="Times New Roman"/>
              </a:rPr>
              <a:t>4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79510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1490079-A29B-4E45-8A24-5EFEACF01549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95E2002-4E30-453B-B746-962425E13497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ED94A81-E138-4034-B2F9-46C2B42EFB0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E34333C-B2B8-410A-B53F-403AF0E3005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55C8B86-A89A-4D80-9CFA-2124583E9E10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2DF664B-A5E0-4848-8790-8313A0F951DE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0671FF2-EF4F-4B61-842F-16795DA856B9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3ADDBAF-ABE9-4BF3-BD49-882254472E3B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C3384D5-EACC-4349-A5BE-E20EB7D164C4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7256552-CFB1-4676-B146-B858230CD31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BBBE549-D2FE-420B-8A59-1DB706345CE0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AA3979D-BE88-42E7-B5CF-53569B0FF72C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503AC06-A7DC-44C4-BA91-B3810B001C5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4024B0FD-1F19-4A5C-A9E7-376783DD193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D7471660-5FEA-4231-87FF-F1773B64562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3BBB29B8-1C78-4D12-B325-76CCDD7DF2B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1B1CFE21-A6C5-40E2-9F7E-168383B88BD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38CC37AB-4505-49F8-8A5D-50018716088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1D2F8AF0-3DA9-4F8C-8437-2018C7A2DF3A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C42D2F82-FE60-4FD0-99B3-60BCE71C055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37364B02-7A2B-4650-B571-8C61A111D4C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8EF95F40-986B-4FB4-A6CB-3674D8B1151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14A1E17D-9056-4E96-911E-39F6C04069E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777A7684-1D56-48AF-8801-101B76484100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126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ctr">
              <a:lnSpc>
                <a:spcPct val="100000"/>
              </a:lnSpc>
              <a:buNone/>
              <a:defRPr lang="en-US" sz="1400" b="0" strike="noStrike" spc="-1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lang="en-US" sz="1400" b="0" strike="noStrike" spc="-1">
                <a:latin typeface="Times New Roman"/>
              </a:rPr>
              <a:t>&lt;頁尾&gt;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>
              <a:lnSpc>
                <a:spcPct val="100000"/>
              </a:lnSpc>
              <a:buNone/>
              <a:defRPr lang="en-US" sz="18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>
              <a:lnSpc>
                <a:spcPct val="100000"/>
              </a:lnSpc>
              <a:buNone/>
            </a:pPr>
            <a:fld id="{67873550-755A-42B5-ADD5-E460018B07B3}" type="slidenum">
              <a:rPr lang="en-US" sz="1800" b="0" strike="noStrike" spc="-1">
                <a:solidFill>
                  <a:srgbClr val="000000"/>
                </a:solidFill>
                <a:latin typeface="Arial"/>
              </a:rPr>
              <a:t>‹#›</a:t>
            </a:fld>
            <a:endParaRPr lang="en-US" sz="18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>
              <a:defRPr lang="en-US" sz="1400" b="0" strike="noStrike" spc="-1">
                <a:latin typeface="Times New Roman"/>
              </a:defRPr>
            </a:lvl1pPr>
          </a:lstStyle>
          <a:p>
            <a:r>
              <a:rPr lang="en-US" sz="1400" b="0" strike="noStrike" spc="-1">
                <a:latin typeface="Times New Roman"/>
              </a:rPr>
              <a:t>&lt;日期/時間&gt;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zh-TW" sz="4400" b="0" strike="noStrike" spc="-1">
                <a:latin typeface="Arial"/>
              </a:rPr>
              <a:t>請按這裡編輯題名文字格式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3200" b="0" strike="noStrike" spc="-1">
                <a:latin typeface="Arial"/>
              </a:rPr>
              <a:t>請按這裡編輯大綱文字格式</a:t>
            </a:r>
            <a:endParaRPr lang="en-US" sz="3200" b="0" strike="noStrike" spc="-1"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800" b="0" strike="noStrike" spc="-1">
                <a:latin typeface="Arial"/>
              </a:rPr>
              <a:t>第二個大綱層次</a:t>
            </a:r>
            <a:endParaRPr lang="en-US" sz="2800" b="0" strike="noStrike" spc="-1"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400" b="0" strike="noStrike" spc="-1">
                <a:latin typeface="Arial"/>
              </a:rPr>
              <a:t>第三個大綱層次</a:t>
            </a:r>
            <a:endParaRPr lang="en-US" sz="2400" b="0" strike="noStrike" spc="-1"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000" b="0" strike="noStrike" spc="-1">
                <a:latin typeface="Arial"/>
              </a:rPr>
              <a:t>第四個大綱層次</a:t>
            </a:r>
            <a:endParaRPr lang="en-US" sz="2000" b="0" strike="noStrike" spc="-1"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第五個大綱層次</a:t>
            </a:r>
            <a:endParaRPr lang="en-US" sz="2000" b="0" strike="noStrike" spc="-1"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第六個大綱層次</a:t>
            </a:r>
            <a:endParaRPr lang="en-US" sz="2000" b="0" strike="noStrike" spc="-1"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第七個大綱層次</a:t>
            </a:r>
            <a:endParaRPr lang="en-US" sz="2000" b="0" strike="noStrike" spc="-1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图片 4"/>
          <p:cNvPicPr/>
          <p:nvPr/>
        </p:nvPicPr>
        <p:blipFill>
          <a:blip r:embed="rId15"/>
          <a:stretch/>
        </p:blipFill>
        <p:spPr>
          <a:xfrm>
            <a:off x="0" y="405720"/>
            <a:ext cx="866520" cy="480960"/>
          </a:xfrm>
          <a:prstGeom prst="rect">
            <a:avLst/>
          </a:prstGeom>
          <a:ln w="0">
            <a:noFill/>
          </a:ln>
        </p:spPr>
      </p:pic>
      <p:sp>
        <p:nvSpPr>
          <p:cNvPr id="42" name="PlaceHolder 1"/>
          <p:cNvSpPr>
            <a:spLocks noGrp="1"/>
          </p:cNvSpPr>
          <p:nvPr>
            <p:ph type="sldNum" idx="4"/>
          </p:nvPr>
        </p:nvSpPr>
        <p:spPr>
          <a:xfrm>
            <a:off x="11458440" y="6596280"/>
            <a:ext cx="50796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FFFFFF"/>
                </a:solidFill>
                <a:latin typeface="思源黑体 CN Regular"/>
                <a:ea typeface="思源黑体 CN Regular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E7BC0D84-EE82-44FB-9BB1-A16DDA9D8E24}" type="slidenum">
              <a:rPr lang="en-US" sz="1200" b="0" strike="noStrike" spc="-1">
                <a:solidFill>
                  <a:srgbClr val="FFFFFF"/>
                </a:solidFill>
                <a:latin typeface="思源黑体 CN Regular"/>
                <a:ea typeface="思源黑体 CN Regular"/>
              </a:rPr>
              <a:t>‹#›</a:t>
            </a:fld>
            <a:endParaRPr lang="en-US" sz="1200" b="0" strike="noStrike" spc="-1">
              <a:latin typeface="Times New Roman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zh-TW" sz="4400" b="0" strike="noStrike" spc="-1">
                <a:latin typeface="Arial"/>
              </a:rPr>
              <a:t>請按這裡編輯題名文字格式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3200" b="0" strike="noStrike" spc="-1">
                <a:latin typeface="Arial"/>
              </a:rPr>
              <a:t>請按這裡編輯大綱文字格式</a:t>
            </a:r>
            <a:endParaRPr lang="en-US" sz="3200" b="0" strike="noStrike" spc="-1"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800" b="0" strike="noStrike" spc="-1">
                <a:latin typeface="Arial"/>
              </a:rPr>
              <a:t>第二個大綱層次</a:t>
            </a:r>
            <a:endParaRPr lang="en-US" sz="2800" b="0" strike="noStrike" spc="-1"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400" b="0" strike="noStrike" spc="-1">
                <a:latin typeface="Arial"/>
              </a:rPr>
              <a:t>第三個大綱層次</a:t>
            </a:r>
            <a:endParaRPr lang="en-US" sz="2400" b="0" strike="noStrike" spc="-1"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000" b="0" strike="noStrike" spc="-1">
                <a:latin typeface="Arial"/>
              </a:rPr>
              <a:t>第四個大綱層次</a:t>
            </a:r>
            <a:endParaRPr lang="en-US" sz="2000" b="0" strike="noStrike" spc="-1"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第五個大綱層次</a:t>
            </a:r>
            <a:endParaRPr lang="en-US" sz="2000" b="0" strike="noStrike" spc="-1"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第六個大綱層次</a:t>
            </a:r>
            <a:endParaRPr lang="en-US" sz="2000" b="0" strike="noStrike" spc="-1"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第七個大綱層次</a:t>
            </a:r>
            <a:endParaRPr lang="en-US" sz="2000" b="0" strike="noStrike" spc="-1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文本框 6"/>
          <p:cNvSpPr/>
          <p:nvPr/>
        </p:nvSpPr>
        <p:spPr>
          <a:xfrm>
            <a:off x="349721" y="1693401"/>
            <a:ext cx="7875037" cy="11988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 font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2PCS BFX UA-300 </a:t>
            </a:r>
          </a:p>
          <a:p>
            <a:pPr algn="ctr" font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Swap Verification Report</a:t>
            </a:r>
            <a:endParaRPr 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文本框 8"/>
          <p:cNvSpPr/>
          <p:nvPr/>
        </p:nvSpPr>
        <p:spPr>
          <a:xfrm>
            <a:off x="1475861" y="4484243"/>
            <a:ext cx="4744080" cy="70643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Prepared by: PE- Nguyen Nhat Nam</a:t>
            </a:r>
          </a:p>
          <a:p>
            <a:pPr>
              <a:spcBef>
                <a:spcPct val="50000"/>
              </a:spcBef>
            </a:pPr>
            <a:r>
              <a:rPr lang="en-US" altLang="zh-TW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 : </a:t>
            </a:r>
            <a:r>
              <a:rPr lang="en-US" altLang="zh-TW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2022.10.26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標題 1"/>
          <p:cNvSpPr/>
          <p:nvPr/>
        </p:nvSpPr>
        <p:spPr>
          <a:xfrm>
            <a:off x="1152046" y="262488"/>
            <a:ext cx="8528401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 smtClean="0">
                <a:solidFill>
                  <a:srgbClr val="002A4E"/>
                </a:solidFill>
                <a:latin typeface="+mj-lt"/>
                <a:ea typeface="微软雅黑"/>
              </a:rPr>
              <a:t>Problems Description</a:t>
            </a:r>
            <a:endParaRPr lang="en-US" sz="3600" b="1" spc="-1" dirty="0">
              <a:solidFill>
                <a:srgbClr val="002A4E"/>
              </a:solidFill>
              <a:latin typeface="+mj-lt"/>
              <a:ea typeface="微软雅黑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51FC28EA-6582-4DB0-9FE6-2D802CAF4D47}" type="slidenum">
              <a:t>2</a:t>
            </a:fld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8768" y="39014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#1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4185" y="913364"/>
            <a:ext cx="108912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RD sent 2pcs Swan PCBA (one OK and one NG unit) in 2022.10.11 to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Fii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to swap SoC &amp; eMMC.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Fii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follow process below to swap SoC &amp; eMMC.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5664537"/>
              </p:ext>
            </p:extLst>
          </p:nvPr>
        </p:nvGraphicFramePr>
        <p:xfrm>
          <a:off x="634185" y="1751385"/>
          <a:ext cx="10891232" cy="46144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95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44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740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33116">
                  <a:extLst>
                    <a:ext uri="{9D8B030D-6E8A-4147-A177-3AD203B41FA5}">
                      <a16:colId xmlns:a16="http://schemas.microsoft.com/office/drawing/2014/main" val="301151570"/>
                    </a:ext>
                  </a:extLst>
                </a:gridCol>
              </a:tblGrid>
              <a:tr h="36684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Step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Items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Content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Result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23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JhengHei" panose="020B0604030504040204" pitchFamily="34" charset="-120"/>
                          <a:cs typeface="Arial" pitchFamily="34" charset="0"/>
                        </a:rPr>
                        <a:t>Received RD’s products</a:t>
                      </a:r>
                      <a:endParaRPr lang="en-US" sz="1200" b="0" i="0" u="none" strike="noStrike" baseline="0" dirty="0" smtClean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icrosoft JhengHei" panose="020B0604030504040204" pitchFamily="34" charset="-12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JhengHei" panose="020B0604030504040204" pitchFamily="34" charset="-120"/>
                          <a:cs typeface="Arial" pitchFamily="34" charset="0"/>
                        </a:rPr>
                        <a:t>Received RD’s products from RD 2022.10.11</a:t>
                      </a:r>
                      <a:endParaRPr lang="en-US" sz="1200" b="0" i="0" u="none" strike="noStrike" baseline="0" dirty="0" smtClean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icrosoft JhengHei" panose="020B0604030504040204" pitchFamily="34" charset="-12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JhengHei" panose="020B0604030504040204" pitchFamily="34" charset="-120"/>
                          <a:cs typeface="Arial" pitchFamily="34" charset="0"/>
                        </a:rPr>
                        <a:t>1pcs OK (SN: YWR0LWN) and 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JhengHei" panose="020B0604030504040204" pitchFamily="34" charset="-120"/>
                          <a:cs typeface="Arial" pitchFamily="34" charset="0"/>
                        </a:rPr>
                        <a:t>1pcs NG 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icrosoft JhengHei" panose="020B0604030504040204" pitchFamily="34" charset="-120"/>
                          <a:cs typeface="Arial" pitchFamily="34" charset="0"/>
                        </a:rPr>
                        <a:t>has HDMI voice louder than normal DUT (SN: YWR0LVO)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018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 smtClean="0">
                          <a:latin typeface="Arial" pitchFamily="34" charset="0"/>
                          <a:cs typeface="Arial" pitchFamily="34" charset="0"/>
                        </a:rPr>
                        <a:t>Baking</a:t>
                      </a:r>
                      <a:endParaRPr lang="en-US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Baking PCBA 24h in 45</a:t>
                      </a:r>
                      <a:r>
                        <a:rPr lang="en-US" sz="1200" b="0" kern="1200" baseline="300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endParaRPr lang="en-US" sz="1200" b="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Pass</a:t>
                      </a:r>
                      <a:endParaRPr lang="en-US" sz="1200" b="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799615"/>
                  </a:ext>
                </a:extLst>
              </a:tr>
              <a:tr h="38018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 smtClean="0">
                          <a:latin typeface="Arial" pitchFamily="34" charset="0"/>
                          <a:cs typeface="Arial" pitchFamily="34" charset="0"/>
                        </a:rPr>
                        <a:t>VI &amp;</a:t>
                      </a:r>
                      <a:r>
                        <a:rPr lang="en-US" sz="1200" b="0" baseline="0" dirty="0" smtClean="0">
                          <a:latin typeface="Arial" pitchFamily="34" charset="0"/>
                          <a:cs typeface="Arial" pitchFamily="34" charset="0"/>
                        </a:rPr>
                        <a:t> Take X-ray</a:t>
                      </a:r>
                      <a:endParaRPr lang="en-US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VI &amp; Take X-ray</a:t>
                      </a:r>
                      <a:r>
                        <a:rPr lang="en-US" sz="1200" b="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SoC, eMMC, RAM location to check process issue </a:t>
                      </a:r>
                      <a:endParaRPr lang="en-US" sz="1200" b="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Pass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8471257"/>
                  </a:ext>
                </a:extLst>
              </a:tr>
              <a:tr h="522340">
                <a:tc rowSpan="3"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l"/>
                      <a:r>
                        <a:rPr lang="en-US" sz="1200" b="0" dirty="0" smtClean="0">
                          <a:latin typeface="Arial" pitchFamily="34" charset="0"/>
                          <a:cs typeface="Arial" pitchFamily="34" charset="0"/>
                        </a:rPr>
                        <a:t>Swap components</a:t>
                      </a:r>
                      <a:endParaRPr lang="en-US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1. Remove OK SoC &amp; eMMC from OK board </a:t>
                      </a:r>
                    </a:p>
                    <a:p>
                      <a:pPr algn="l"/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2. Remove NG SoC &amp; eMMC from NG board 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Pass</a:t>
                      </a:r>
                      <a:endParaRPr lang="en-US" sz="1200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8443004"/>
                  </a:ext>
                </a:extLst>
              </a:tr>
              <a:tr h="380181">
                <a:tc vMerge="1">
                  <a:txBody>
                    <a:bodyPr/>
                    <a:lstStyle/>
                    <a:p>
                      <a:pPr algn="ctr"/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Reball SoC and eMMC</a:t>
                      </a:r>
                      <a:endParaRPr lang="en-US" sz="1200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Pass</a:t>
                      </a:r>
                      <a:endParaRPr lang="en-US" sz="1200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5932372"/>
                  </a:ext>
                </a:extLst>
              </a:tr>
              <a:tr h="522340">
                <a:tc vMerge="1">
                  <a:txBody>
                    <a:bodyPr/>
                    <a:lstStyle/>
                    <a:p>
                      <a:pPr algn="ctr"/>
                      <a:endParaRPr lang="en-US" sz="12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1. Remount: OK SoC &amp; eMMC + NG board</a:t>
                      </a:r>
                    </a:p>
                    <a:p>
                      <a:pPr algn="l"/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2. Remount: NG SoC &amp; eMMC + OK board</a:t>
                      </a:r>
                      <a:endParaRPr lang="en-US" sz="1200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Pass</a:t>
                      </a:r>
                      <a:endParaRPr lang="en-US" sz="1200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045606"/>
                  </a:ext>
                </a:extLst>
              </a:tr>
              <a:tr h="380180"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  <a:endParaRPr lang="en-US" sz="1200" b="0" i="0" u="none" strike="noStrike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>
                          <a:latin typeface="Arial" pitchFamily="34" charset="0"/>
                          <a:cs typeface="Arial" pitchFamily="34" charset="0"/>
                        </a:rPr>
                        <a:t>VI</a:t>
                      </a:r>
                      <a:r>
                        <a:rPr lang="en-US" sz="1200" b="0" baseline="0" dirty="0" smtClean="0">
                          <a:latin typeface="Arial" pitchFamily="34" charset="0"/>
                          <a:cs typeface="Arial" pitchFamily="34" charset="0"/>
                        </a:rPr>
                        <a:t> and take X-ray</a:t>
                      </a:r>
                      <a:endParaRPr lang="en-US" sz="12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VI and</a:t>
                      </a:r>
                      <a:r>
                        <a:rPr lang="en-US" altLang="zh-TW" sz="1200" b="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take X-ray SoC (U1) &amp; eMMC (U6) location to make sure no process issue</a:t>
                      </a:r>
                      <a:endParaRPr lang="en-US" sz="12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Pass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4262635"/>
                  </a:ext>
                </a:extLst>
              </a:tr>
              <a:tr h="380180"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  <a:endParaRPr lang="en-US" sz="1200" b="0" i="0" u="none" strike="noStrike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Measure impedance &amp; VF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Measure impedance &amp; VF after</a:t>
                      </a:r>
                      <a:r>
                        <a:rPr lang="en-US" altLang="zh-TW" sz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swap components</a:t>
                      </a:r>
                      <a:endParaRPr lang="en-US" altLang="zh-TW" sz="120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1. 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OK SoC &amp; eMMC + NG board: 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no abnormal</a:t>
                      </a:r>
                      <a:endParaRPr lang="en-US" sz="120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2. NG SoC &amp; eMMC + OK board: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PWR_CPU_1V05 &amp; PWR_CORE_1V05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powe</a:t>
                      </a:r>
                      <a:r>
                        <a:rPr lang="en-US" sz="12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 short.</a:t>
                      </a:r>
                      <a:endParaRPr lang="en-US" sz="1200" dirty="0" smtClean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9530732"/>
                  </a:ext>
                </a:extLst>
              </a:tr>
              <a:tr h="380180"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  <a:endParaRPr lang="en-US" sz="1200" b="0" i="0" u="none" strike="noStrike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Check</a:t>
                      </a:r>
                      <a:r>
                        <a:rPr lang="en-US" altLang="zh-TW" sz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boot up and functions</a:t>
                      </a:r>
                      <a:endParaRPr lang="en-US" altLang="zh-TW" sz="120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Check boot up and HDMI + audio function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OK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SoC &amp; eMMC + NG board: boot up normal, HDMI + audio function test Pass</a:t>
                      </a:r>
                      <a:endParaRPr lang="en-US" sz="120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9050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4845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標題 1"/>
          <p:cNvSpPr/>
          <p:nvPr/>
        </p:nvSpPr>
        <p:spPr>
          <a:xfrm>
            <a:off x="1164238" y="274680"/>
            <a:ext cx="8528401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r>
              <a:rPr lang="en-US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 SoC &amp; eMMC + OK board</a:t>
            </a:r>
          </a:p>
        </p:txBody>
      </p:sp>
      <p:sp>
        <p:nvSpPr>
          <p:cNvPr id="2" name="PlaceHolder 1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51FC28EA-6582-4DB0-9FE6-2D802CAF4D47}" type="slidenum">
              <a:t>3</a:t>
            </a:fld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8768" y="39014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</a:rPr>
              <a:t>#2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6948" y="954531"/>
            <a:ext cx="121031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Remount NG SoC &amp; eMMC to OK board follow up process </a:t>
            </a:r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</a:rPr>
              <a:t>below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60491" y="1286572"/>
            <a:ext cx="1001682" cy="115680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Remove NG SoC &amp; eMMC from NG board</a:t>
            </a:r>
            <a:endParaRPr lang="zh-TW" altLang="en-US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159919" y="1293988"/>
            <a:ext cx="1001682" cy="115680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Reball</a:t>
            </a:r>
            <a:endParaRPr lang="zh-TW" altLang="en-US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75727" y="1272697"/>
            <a:ext cx="1001682" cy="115680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Remount NG SoC &amp; eMMC to OK board</a:t>
            </a:r>
            <a:endParaRPr lang="zh-TW" altLang="en-US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964718" y="1293988"/>
            <a:ext cx="1001682" cy="115680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boot up and HDMI + audio function</a:t>
            </a:r>
            <a:endParaRPr lang="zh-TW" altLang="en-US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1262774" y="1855222"/>
            <a:ext cx="353293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798553" y="1864515"/>
            <a:ext cx="353293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161601" y="1879177"/>
            <a:ext cx="353293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7086596" y="1875426"/>
            <a:ext cx="353293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8615505" y="1867180"/>
            <a:ext cx="353293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10609950" y="1875558"/>
            <a:ext cx="353293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7567277" y="3018811"/>
            <a:ext cx="1001682" cy="115680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Remove </a:t>
            </a:r>
            <a:r>
              <a:rPr lang="en-US" altLang="zh-TW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 SoC &amp; eMMC </a:t>
            </a:r>
            <a:r>
              <a:rPr lang="en-US" altLang="zh-TW" sz="1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NG board</a:t>
            </a:r>
            <a:endParaRPr lang="zh-TW" altLang="en-US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8032493" y="2458357"/>
            <a:ext cx="0" cy="5604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552434" y="1649127"/>
            <a:ext cx="4779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OK</a:t>
            </a:r>
            <a:endParaRPr lang="zh-TW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028629" y="2496872"/>
            <a:ext cx="43163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NG</a:t>
            </a:r>
            <a:endParaRPr lang="zh-TW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534779" y="1649126"/>
            <a:ext cx="4779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OK</a:t>
            </a:r>
            <a:endParaRPr lang="zh-TW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809120" y="2464616"/>
            <a:ext cx="43163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NG</a:t>
            </a:r>
            <a:endParaRPr lang="zh-TW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5694563" y="1851098"/>
            <a:ext cx="353293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/>
          <p:cNvCxnSpPr>
            <a:stCxn id="37" idx="2"/>
            <a:endCxn id="17" idx="3"/>
          </p:cNvCxnSpPr>
          <p:nvPr/>
        </p:nvCxnSpPr>
        <p:spPr>
          <a:xfrm rot="5400000">
            <a:off x="8588389" y="2410069"/>
            <a:ext cx="1167713" cy="1206572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681328" y="1649127"/>
            <a:ext cx="4779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OK</a:t>
            </a:r>
            <a:endParaRPr lang="zh-TW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715289" y="2929800"/>
            <a:ext cx="1001682" cy="115680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Scrap</a:t>
            </a:r>
            <a:endParaRPr lang="zh-TW" altLang="en-US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2216130" y="2407297"/>
            <a:ext cx="7674" cy="54470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2194685" y="2491350"/>
            <a:ext cx="43163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NG</a:t>
            </a:r>
            <a:endParaRPr lang="zh-TW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088599" y="3024210"/>
            <a:ext cx="1001682" cy="115680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 impedance SoC pins and conclusion</a:t>
            </a:r>
            <a:endParaRPr lang="zh-TW" altLang="en-US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0" name="Straight Arrow Connector 29"/>
          <p:cNvCxnSpPr>
            <a:stCxn id="17" idx="1"/>
            <a:endCxn id="29" idx="3"/>
          </p:cNvCxnSpPr>
          <p:nvPr/>
        </p:nvCxnSpPr>
        <p:spPr>
          <a:xfrm flipH="1">
            <a:off x="7090281" y="3597212"/>
            <a:ext cx="476996" cy="539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Flowchart: Decision 30"/>
          <p:cNvSpPr/>
          <p:nvPr/>
        </p:nvSpPr>
        <p:spPr>
          <a:xfrm>
            <a:off x="4510724" y="1272697"/>
            <a:ext cx="1178340" cy="1156802"/>
          </a:xfrm>
          <a:prstGeom prst="flowChartDecisi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05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</a:t>
            </a:r>
            <a:endParaRPr lang="zh-TW" altLang="en-US" sz="10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614623" y="1585259"/>
            <a:ext cx="4779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OK</a:t>
            </a:r>
            <a:endParaRPr lang="zh-TW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3" name="Elbow Connector 32"/>
          <p:cNvCxnSpPr>
            <a:stCxn id="31" idx="2"/>
            <a:endCxn id="8" idx="2"/>
          </p:cNvCxnSpPr>
          <p:nvPr/>
        </p:nvCxnSpPr>
        <p:spPr>
          <a:xfrm rot="5400000">
            <a:off x="4369682" y="1720577"/>
            <a:ext cx="21291" cy="1439134"/>
          </a:xfrm>
          <a:prstGeom prst="bentConnector3">
            <a:avLst>
              <a:gd name="adj1" fmla="val 1949138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5180565" y="2337658"/>
            <a:ext cx="43163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NG</a:t>
            </a:r>
            <a:endParaRPr lang="zh-TW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Flowchart: Decision 34"/>
          <p:cNvSpPr/>
          <p:nvPr/>
        </p:nvSpPr>
        <p:spPr>
          <a:xfrm>
            <a:off x="7435719" y="1286114"/>
            <a:ext cx="1178340" cy="1156802"/>
          </a:xfrm>
          <a:prstGeom prst="flowChartDecisi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05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</a:t>
            </a:r>
            <a:endParaRPr lang="zh-TW" altLang="en-US" sz="10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Flowchart: Decision 35"/>
          <p:cNvSpPr/>
          <p:nvPr/>
        </p:nvSpPr>
        <p:spPr>
          <a:xfrm>
            <a:off x="1620213" y="1272697"/>
            <a:ext cx="1178340" cy="1156802"/>
          </a:xfrm>
          <a:prstGeom prst="flowChartDecisi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05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</a:t>
            </a:r>
            <a:endParaRPr lang="zh-TW" altLang="en-US" sz="10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Flowchart: Decision 36"/>
          <p:cNvSpPr/>
          <p:nvPr/>
        </p:nvSpPr>
        <p:spPr>
          <a:xfrm>
            <a:off x="8947666" y="1272697"/>
            <a:ext cx="1655729" cy="1156802"/>
          </a:xfrm>
          <a:prstGeom prst="flowChartDecision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impedance</a:t>
            </a:r>
            <a:endParaRPr lang="zh-TW" altLang="en-US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96948" y="4235596"/>
            <a:ext cx="11906152" cy="21159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After swapped </a:t>
            </a:r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</a:rPr>
              <a:t>NG SoC &amp; eMMC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to OK board, PE measured impedance all power supplies found out L68 &amp; L69 </a:t>
            </a:r>
            <a:r>
              <a:rPr lang="en-US" altLang="zh-TW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PWR_CPU_1V05 and PWR_CORE_1V05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locations short, please see table below.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Remove NG SoC and measure the pins related to </a:t>
            </a:r>
            <a:r>
              <a:rPr lang="en-US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PWR_CPU_1V05 and PWR_CORE_1V05, please see an attachment file.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5326997" y="4647191"/>
            <a:ext cx="2746163" cy="1217814"/>
            <a:chOff x="8460966" y="1466113"/>
            <a:chExt cx="3540535" cy="2652713"/>
          </a:xfrm>
        </p:grpSpPr>
        <p:grpSp>
          <p:nvGrpSpPr>
            <p:cNvPr id="40" name="Group 39"/>
            <p:cNvGrpSpPr/>
            <p:nvPr/>
          </p:nvGrpSpPr>
          <p:grpSpPr>
            <a:xfrm>
              <a:off x="8460966" y="1466113"/>
              <a:ext cx="3540534" cy="1956392"/>
              <a:chOff x="8460965" y="1466113"/>
              <a:chExt cx="2975984" cy="1462661"/>
            </a:xfrm>
          </p:grpSpPr>
          <p:pic>
            <p:nvPicPr>
              <p:cNvPr id="42" name="Picture 41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460965" y="1466113"/>
                <a:ext cx="1455043" cy="1462661"/>
              </a:xfrm>
              <a:prstGeom prst="rect">
                <a:avLst/>
              </a:prstGeom>
            </p:spPr>
          </p:pic>
          <p:pic>
            <p:nvPicPr>
              <p:cNvPr id="43" name="Picture 42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981906" y="1466113"/>
                <a:ext cx="1455043" cy="1462661"/>
              </a:xfrm>
              <a:prstGeom prst="rect">
                <a:avLst/>
              </a:prstGeom>
            </p:spPr>
          </p:pic>
        </p:grpSp>
        <p:sp>
          <p:nvSpPr>
            <p:cNvPr id="41" name="TextBox 40"/>
            <p:cNvSpPr txBox="1"/>
            <p:nvPr/>
          </p:nvSpPr>
          <p:spPr>
            <a:xfrm>
              <a:off x="8460967" y="3462288"/>
              <a:ext cx="3540534" cy="65653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NG SoC Top &amp; Bot side VI good</a:t>
              </a:r>
              <a:endParaRPr lang="en-US" sz="1200" dirty="0"/>
            </a:p>
          </p:txBody>
        </p:sp>
      </p:grpSp>
      <p:graphicFrame>
        <p:nvGraphicFramePr>
          <p:cNvPr id="44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6308249"/>
              </p:ext>
            </p:extLst>
          </p:nvPr>
        </p:nvGraphicFramePr>
        <p:xfrm>
          <a:off x="9075951" y="5058089"/>
          <a:ext cx="1244234" cy="10836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Worksheet" showAsIcon="1" r:id="rId6" imgW="914400" imgH="771480" progId="Excel.Sheet.12">
                  <p:embed/>
                </p:oleObj>
              </mc:Choice>
              <mc:Fallback>
                <p:oleObj name="Worksheet" showAsIcon="1" r:id="rId6" imgW="914400" imgH="771480" progId="Excel.Sheet.12">
                  <p:embed/>
                  <p:pic>
                    <p:nvPicPr>
                      <p:cNvPr id="50" name="Object 49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075951" y="5058089"/>
                        <a:ext cx="1244234" cy="10836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Table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9463709"/>
              </p:ext>
            </p:extLst>
          </p:nvPr>
        </p:nvGraphicFramePr>
        <p:xfrm>
          <a:off x="614547" y="4681313"/>
          <a:ext cx="4204847" cy="1217814"/>
        </p:xfrm>
        <a:graphic>
          <a:graphicData uri="http://schemas.openxmlformats.org/drawingml/2006/table">
            <a:tbl>
              <a:tblPr/>
              <a:tblGrid>
                <a:gridCol w="660707">
                  <a:extLst>
                    <a:ext uri="{9D8B030D-6E8A-4147-A177-3AD203B41FA5}">
                      <a16:colId xmlns:a16="http://schemas.microsoft.com/office/drawing/2014/main" val="2547806420"/>
                    </a:ext>
                  </a:extLst>
                </a:gridCol>
                <a:gridCol w="1252590">
                  <a:extLst>
                    <a:ext uri="{9D8B030D-6E8A-4147-A177-3AD203B41FA5}">
                      <a16:colId xmlns:a16="http://schemas.microsoft.com/office/drawing/2014/main" val="2778634611"/>
                    </a:ext>
                  </a:extLst>
                </a:gridCol>
                <a:gridCol w="1550628">
                  <a:extLst>
                    <a:ext uri="{9D8B030D-6E8A-4147-A177-3AD203B41FA5}">
                      <a16:colId xmlns:a16="http://schemas.microsoft.com/office/drawing/2014/main" val="3273049166"/>
                    </a:ext>
                  </a:extLst>
                </a:gridCol>
                <a:gridCol w="740922">
                  <a:extLst>
                    <a:ext uri="{9D8B030D-6E8A-4147-A177-3AD203B41FA5}">
                      <a16:colId xmlns:a16="http://schemas.microsoft.com/office/drawing/2014/main" val="1698162262"/>
                    </a:ext>
                  </a:extLst>
                </a:gridCol>
              </a:tblGrid>
              <a:tr h="62639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Location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 SoC + OK 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board</a:t>
                      </a:r>
                    </a:p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</a:t>
                      </a:r>
                      <a:r>
                        <a:rPr lang="el-G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Ω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 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sample</a:t>
                      </a:r>
                    </a:p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</a:t>
                      </a:r>
                      <a:r>
                        <a:rPr lang="el-G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Ω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4736597"/>
                  </a:ext>
                </a:extLst>
              </a:tr>
              <a:tr h="29570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PWR_CPU_1V05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422.3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3289034"/>
                  </a:ext>
                </a:extLst>
              </a:tr>
              <a:tr h="29570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PWR_CORE_1V05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141.3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75293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4323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/>
          <p:nvPr/>
        </p:nvSpPr>
        <p:spPr>
          <a:xfrm>
            <a:off x="1164238" y="274680"/>
            <a:ext cx="8528401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  <a:endParaRPr lang="en-US" sz="3600" b="1" spc="-1" dirty="0">
              <a:solidFill>
                <a:srgbClr val="002060"/>
              </a:solidFill>
              <a:latin typeface="+mj-lt"/>
              <a:ea typeface="微软雅黑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8768" y="39014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#3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303014" y="913364"/>
                <a:ext cx="11634708" cy="51398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16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1. Result after swapped components:</a:t>
                </a:r>
              </a:p>
              <a:p>
                <a:pPr marL="285750" indent="-285750">
                  <a:spcBef>
                    <a:spcPts val="600"/>
                  </a:spcBef>
                  <a:spcAft>
                    <a:spcPts val="600"/>
                  </a:spcAft>
                  <a:buFont typeface="Wingdings" panose="05000000000000000000" pitchFamily="2" charset="2"/>
                  <a:buChar char="Ø"/>
                </a:pPr>
                <a:r>
                  <a:rPr lang="en-US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OK SoC &amp; eMMC + NG board: Impedance and power supply no abnormal, Booted up normal and HDMI + audio Pass </a:t>
                </a: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1600" dirty="0" smtClean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 Can send it to TW for RD further analysis.</a:t>
                </a:r>
                <a:endParaRPr lang="en-US" sz="16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spcBef>
                    <a:spcPts val="600"/>
                  </a:spcBef>
                  <a:spcAft>
                    <a:spcPts val="600"/>
                  </a:spcAft>
                  <a:buFont typeface="Wingdings" panose="05000000000000000000" pitchFamily="2" charset="2"/>
                  <a:buChar char="Ø"/>
                </a:pPr>
                <a:r>
                  <a:rPr lang="en-US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NG SoC &amp; eMMC + OK board: Impedance has abnormal (</a:t>
                </a:r>
                <a:r>
                  <a:rPr lang="en-US" sz="16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PWR_CPU_1V05 and </a:t>
                </a:r>
                <a:r>
                  <a:rPr lang="en-US" sz="1600" dirty="0" smtClean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PWR_CORE_1V05).</a:t>
                </a: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1600" dirty="0" smtClean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 Removed NG SoC, found out all VDD_CPU pins short  Can’t swap it anymore.</a:t>
                </a:r>
                <a:endParaRPr lang="en-US" sz="16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16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2. Need RD check all </a:t>
                </a:r>
                <a:r>
                  <a:rPr lang="en-US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functions </a:t>
                </a:r>
                <a:r>
                  <a:rPr lang="en-US" sz="16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and measure </a:t>
                </a:r>
                <a:r>
                  <a:rPr lang="en-US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all signal </a:t>
                </a:r>
                <a:r>
                  <a:rPr lang="en-US" sz="16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pins before sending PCBA to </a:t>
                </a:r>
                <a:r>
                  <a:rPr lang="en-US" sz="1600" b="1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Fii</a:t>
                </a:r>
                <a:r>
                  <a:rPr lang="en-US" sz="16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for swapping components.</a:t>
                </a: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endParaRPr 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endParaRPr lang="en-US" sz="16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endParaRPr 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endParaRPr lang="en-US" sz="16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endParaRPr 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endParaRPr lang="en-US" sz="16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16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3. Due to 3 pictures above, Swan’s SoC is too thin </a:t>
                </a:r>
                <a:r>
                  <a:rPr lang="en-US" sz="1600" b="1" dirty="0" smtClean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 Hard to swap this SoC, </a:t>
                </a:r>
                <a:r>
                  <a:rPr lang="en-US" sz="16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it </a:t>
                </a:r>
                <a:r>
                  <a:rPr lang="en-US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has a high risk </a:t>
                </a:r>
                <a14:m>
                  <m:oMath xmlns:m="http://schemas.openxmlformats.org/officeDocument/2006/math">
                    <m:r>
                      <a:rPr lang="en-US" sz="1600" b="1">
                        <a:latin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600" b="1" dirty="0" smtClean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40%</a:t>
                </a:r>
                <a:r>
                  <a:rPr lang="en-US" sz="16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lang="en-US" sz="1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014" y="913364"/>
                <a:ext cx="11634708" cy="5139869"/>
              </a:xfrm>
              <a:prstGeom prst="rect">
                <a:avLst/>
              </a:prstGeom>
              <a:blipFill>
                <a:blip r:embed="rId3"/>
                <a:stretch>
                  <a:fillRect l="-314" t="-356" b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/>
          <p:cNvGrpSpPr/>
          <p:nvPr/>
        </p:nvGrpSpPr>
        <p:grpSpPr>
          <a:xfrm>
            <a:off x="476067" y="3323691"/>
            <a:ext cx="3663908" cy="2134911"/>
            <a:chOff x="419796" y="3892681"/>
            <a:chExt cx="4020112" cy="2349894"/>
          </a:xfrm>
        </p:grpSpPr>
        <p:sp>
          <p:nvSpPr>
            <p:cNvPr id="18" name="TextBox 17"/>
            <p:cNvSpPr txBox="1"/>
            <p:nvPr/>
          </p:nvSpPr>
          <p:spPr>
            <a:xfrm>
              <a:off x="1783241" y="5836052"/>
              <a:ext cx="1463676" cy="40652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Swan SoC</a:t>
              </a:r>
              <a:endParaRPr lang="en-US" dirty="0"/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419796" y="3892681"/>
              <a:ext cx="4020112" cy="1943372"/>
              <a:chOff x="419796" y="3892681"/>
              <a:chExt cx="4020112" cy="1943372"/>
            </a:xfrm>
          </p:grpSpPr>
          <p:pic>
            <p:nvPicPr>
              <p:cNvPr id="20" name="Picture 19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29852" y="3892681"/>
                <a:ext cx="2010056" cy="1943371"/>
              </a:xfrm>
              <a:prstGeom prst="rect">
                <a:avLst/>
              </a:prstGeom>
            </p:spPr>
          </p:pic>
          <p:pic>
            <p:nvPicPr>
              <p:cNvPr id="22" name="Picture 21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19796" y="3892682"/>
                <a:ext cx="2010056" cy="1943371"/>
              </a:xfrm>
              <a:prstGeom prst="rect">
                <a:avLst/>
              </a:prstGeom>
            </p:spPr>
          </p:pic>
        </p:grpSp>
      </p:grpSp>
      <p:grpSp>
        <p:nvGrpSpPr>
          <p:cNvPr id="23" name="Group 22"/>
          <p:cNvGrpSpPr/>
          <p:nvPr/>
        </p:nvGrpSpPr>
        <p:grpSpPr>
          <a:xfrm>
            <a:off x="4554783" y="3303286"/>
            <a:ext cx="3673883" cy="2110442"/>
            <a:chOff x="6173823" y="3859463"/>
            <a:chExt cx="4020113" cy="2322961"/>
          </a:xfrm>
        </p:grpSpPr>
        <p:sp>
          <p:nvSpPr>
            <p:cNvPr id="24" name="TextBox 23"/>
            <p:cNvSpPr txBox="1"/>
            <p:nvPr/>
          </p:nvSpPr>
          <p:spPr>
            <a:xfrm>
              <a:off x="7367498" y="5775901"/>
              <a:ext cx="1837318" cy="40652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 Others SoC</a:t>
              </a:r>
              <a:endParaRPr lang="en-US" dirty="0"/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6173823" y="3859463"/>
              <a:ext cx="4020113" cy="1950966"/>
              <a:chOff x="6173824" y="3859463"/>
              <a:chExt cx="4020113" cy="1950966"/>
            </a:xfrm>
          </p:grpSpPr>
          <p:pic>
            <p:nvPicPr>
              <p:cNvPr id="26" name="Picture 25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183880" y="3859463"/>
                <a:ext cx="2010057" cy="1950966"/>
              </a:xfrm>
              <a:prstGeom prst="rect">
                <a:avLst/>
              </a:prstGeom>
            </p:spPr>
          </p:pic>
          <p:pic>
            <p:nvPicPr>
              <p:cNvPr id="27" name="Picture 26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173824" y="3859464"/>
                <a:ext cx="2010056" cy="1950965"/>
              </a:xfrm>
              <a:prstGeom prst="rect">
                <a:avLst/>
              </a:prstGeom>
            </p:spPr>
          </p:pic>
        </p:grpSp>
      </p:grpSp>
      <p:grpSp>
        <p:nvGrpSpPr>
          <p:cNvPr id="28" name="Group 27"/>
          <p:cNvGrpSpPr/>
          <p:nvPr/>
        </p:nvGrpSpPr>
        <p:grpSpPr>
          <a:xfrm>
            <a:off x="8668129" y="3291789"/>
            <a:ext cx="3051779" cy="2121354"/>
            <a:chOff x="8800137" y="3036251"/>
            <a:chExt cx="2781688" cy="2334972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800137" y="3036251"/>
              <a:ext cx="2781688" cy="1950966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8948057" y="5001891"/>
              <a:ext cx="2488893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Thickness comparison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340976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5326</TotalTime>
  <Words>563</Words>
  <Application>Microsoft Office PowerPoint</Application>
  <PresentationFormat>Widescreen</PresentationFormat>
  <Paragraphs>114</Paragraphs>
  <Slides>4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7" baseType="lpstr">
      <vt:lpstr>DejaVu Sans</vt:lpstr>
      <vt:lpstr>微软雅黑</vt:lpstr>
      <vt:lpstr>Microsoft JhengHei</vt:lpstr>
      <vt:lpstr>思源黑体 CN Regular</vt:lpstr>
      <vt:lpstr>Arial</vt:lpstr>
      <vt:lpstr>Calibri</vt:lpstr>
      <vt:lpstr>Cambria Math</vt:lpstr>
      <vt:lpstr>Symbol</vt:lpstr>
      <vt:lpstr>Times New Roman</vt:lpstr>
      <vt:lpstr>Wingdings</vt:lpstr>
      <vt:lpstr>Office Theme</vt:lpstr>
      <vt:lpstr>Office Theme</vt:lpstr>
      <vt:lpstr>Worksheet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ZMY</dc:creator>
  <dc:description/>
  <cp:lastModifiedBy>阮文孝</cp:lastModifiedBy>
  <cp:revision>578</cp:revision>
  <dcterms:created xsi:type="dcterms:W3CDTF">2022-05-19T09:53:32Z</dcterms:created>
  <dcterms:modified xsi:type="dcterms:W3CDTF">2022-10-27T07:52:36Z</dcterms:modified>
  <dc:language>zh-TW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3</vt:i4>
  </property>
  <property fmtid="{D5CDD505-2E9C-101B-9397-08002B2CF9AE}" pid="3" name="PresentationFormat">
    <vt:lpwstr>Widescreen</vt:lpwstr>
  </property>
  <property fmtid="{D5CDD505-2E9C-101B-9397-08002B2CF9AE}" pid="4" name="Slides">
    <vt:i4>15</vt:i4>
  </property>
</Properties>
</file>